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20" y="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kartice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nično ali neresnič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3C9562E-D9EF-465F-B506-9F2D7DA237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/>
              <a:t>NAVAJANJE VIROV IN LITERATURE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BFE1B2B5-27FC-484F-8E29-17DCA3223A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6"/>
            <a:ext cx="7766936" cy="2807164"/>
          </a:xfrm>
        </p:spPr>
        <p:txBody>
          <a:bodyPr>
            <a:normAutofit/>
          </a:bodyPr>
          <a:lstStyle/>
          <a:p>
            <a:endParaRPr lang="sl-SI" dirty="0"/>
          </a:p>
          <a:p>
            <a:r>
              <a:rPr lang="sl-SI" sz="2000" dirty="0"/>
              <a:t>Cvetka </a:t>
            </a:r>
            <a:r>
              <a:rPr lang="sl-SI" sz="2000" dirty="0" err="1"/>
              <a:t>Rengeo</a:t>
            </a:r>
            <a:r>
              <a:rPr lang="sl-SI" sz="2000" dirty="0"/>
              <a:t>, </a:t>
            </a:r>
          </a:p>
          <a:p>
            <a:r>
              <a:rPr lang="sl-SI" sz="2000" dirty="0"/>
              <a:t>šolska </a:t>
            </a:r>
            <a:r>
              <a:rPr lang="sl-SI" sz="2000" dirty="0" smtClean="0"/>
              <a:t>knjižničarka</a:t>
            </a:r>
          </a:p>
          <a:p>
            <a:endParaRPr lang="sl-SI" sz="2000" dirty="0"/>
          </a:p>
          <a:p>
            <a:endParaRPr lang="sl-SI" sz="2000" dirty="0" smtClean="0"/>
          </a:p>
          <a:p>
            <a:pPr algn="ctr"/>
            <a:r>
              <a:rPr lang="sl-SI" sz="2000" smtClean="0"/>
              <a:t>2024/25</a:t>
            </a:r>
            <a:endParaRPr lang="sl-SI" sz="2000" dirty="0"/>
          </a:p>
          <a:p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181433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760AED9-3D77-4B82-87B2-734864DAB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4000" b="1" dirty="0"/>
              <a:t>ZAKAJ?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410D5E5-2AEE-44BD-808F-39336C59AC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l-SI" sz="2000" dirty="0"/>
              <a:t>Ko pišemo seminarsko nalogo, izdelujemo plakat ali pripravljamo govorni nastop, si pomagamo s podatki iz knjig ali s podatki, ki jih najdemo na internetu.</a:t>
            </a:r>
          </a:p>
          <a:p>
            <a:pPr algn="just"/>
            <a:endParaRPr lang="sl-SI" sz="2000" dirty="0"/>
          </a:p>
          <a:p>
            <a:pPr algn="just"/>
            <a:r>
              <a:rPr lang="sl-SI" sz="2000" dirty="0"/>
              <a:t>Pomembno je, da ob koncu navedemo vire, iz katerih smo vzeli (prepisali) podatke. Če tega ne storimo, je to kaznivo dejanje.</a:t>
            </a:r>
          </a:p>
          <a:p>
            <a:pPr algn="just"/>
            <a:endParaRPr lang="sl-SI" sz="2000" dirty="0"/>
          </a:p>
          <a:p>
            <a:pPr algn="just"/>
            <a:r>
              <a:rPr lang="sl-SI" sz="2000" dirty="0"/>
              <a:t>Podatki o knjigi so v </a:t>
            </a:r>
            <a:r>
              <a:rPr lang="sl-SI" sz="2000" dirty="0" err="1"/>
              <a:t>kataložnem</a:t>
            </a:r>
            <a:r>
              <a:rPr lang="sl-SI" sz="2000" dirty="0"/>
              <a:t> zapisu o publikaciji (CIP), ki se nahaja na začetku ali na koncu knjige.</a:t>
            </a:r>
          </a:p>
          <a:p>
            <a:endParaRPr lang="sl-SI" dirty="0"/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62578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60E9385-D87A-4CAB-BA29-B8D9B72F0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4000" b="1" dirty="0"/>
              <a:t>KNJIGA Z ENIM AVTORJEM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6C293C9-020D-42BF-BFF8-D7CC1C3F6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40211"/>
          </a:xfrm>
        </p:spPr>
        <p:txBody>
          <a:bodyPr>
            <a:normAutofit/>
          </a:bodyPr>
          <a:lstStyle/>
          <a:p>
            <a:r>
              <a:rPr lang="sl-SI" sz="2000" dirty="0"/>
              <a:t>Elementi:</a:t>
            </a:r>
          </a:p>
          <a:p>
            <a:pPr marL="0" indent="0">
              <a:buNone/>
            </a:pPr>
            <a:r>
              <a:rPr lang="sl-SI" sz="2000" dirty="0"/>
              <a:t>avtor, naslov, kraj izdaje, založba, leto izdaje</a:t>
            </a:r>
          </a:p>
          <a:p>
            <a:endParaRPr lang="sl-SI" sz="2400" dirty="0"/>
          </a:p>
          <a:p>
            <a:pPr marL="0" indent="0">
              <a:buNone/>
            </a:pPr>
            <a:r>
              <a:rPr lang="sl-SI" sz="2400" dirty="0"/>
              <a:t>PRIMER:</a:t>
            </a:r>
          </a:p>
          <a:p>
            <a:pPr marL="0" indent="0">
              <a:buNone/>
            </a:pPr>
            <a:r>
              <a:rPr lang="sl-SI" sz="2400" b="1" dirty="0"/>
              <a:t>Mušič, J. Zgodbe o Prešernu. Ljubljana: Mladika, 2005.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48144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B973403-A480-4F09-A3C4-19F428D3E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4000" b="1" dirty="0"/>
              <a:t>KNJIGA Z DVEMA AVTORJEMA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BBF87159-ACDB-4EED-87EE-037DD79CD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2000" dirty="0"/>
              <a:t>Elementi:</a:t>
            </a:r>
          </a:p>
          <a:p>
            <a:pPr marL="0" indent="0">
              <a:buNone/>
            </a:pPr>
            <a:r>
              <a:rPr lang="sl-SI" sz="2000" dirty="0"/>
              <a:t>avtorja, naslov, kraj izdaje, založba, leto izdaje</a:t>
            </a:r>
          </a:p>
          <a:p>
            <a:endParaRPr lang="sl-SI" sz="2400" dirty="0"/>
          </a:p>
          <a:p>
            <a:pPr marL="0" indent="0">
              <a:buNone/>
            </a:pPr>
            <a:r>
              <a:rPr lang="sl-SI" sz="2400" dirty="0"/>
              <a:t>PRIMER:</a:t>
            </a:r>
          </a:p>
          <a:p>
            <a:pPr marL="0" indent="0">
              <a:buNone/>
            </a:pPr>
            <a:r>
              <a:rPr lang="sl-SI" sz="2400" b="1" dirty="0"/>
              <a:t>Krese M., Simić, Z. 100 travniških rastlin. Ljubljana: Tehniška založba Slovenije, 2005.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385203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20FB987-4E35-4BFF-8B99-CCA7EBC6A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4000" b="1" dirty="0"/>
              <a:t>KNJIGA S TREMI ALI Z VEČ AVTORJI (</a:t>
            </a:r>
            <a:r>
              <a:rPr lang="sl-SI" sz="4000" b="1" dirty="0" err="1"/>
              <a:t>enciklopedija,leksikon</a:t>
            </a:r>
            <a:r>
              <a:rPr lang="sl-SI" sz="4000" b="1" dirty="0"/>
              <a:t>, slovar)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2F1FF649-83F2-4F4E-AC5D-0F5332105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208788" cy="4240211"/>
          </a:xfrm>
        </p:spPr>
        <p:txBody>
          <a:bodyPr>
            <a:normAutofit/>
          </a:bodyPr>
          <a:lstStyle/>
          <a:p>
            <a:r>
              <a:rPr lang="sl-SI" sz="2000" dirty="0"/>
              <a:t>Elementi:</a:t>
            </a:r>
          </a:p>
          <a:p>
            <a:pPr marL="0" indent="0">
              <a:buNone/>
            </a:pPr>
            <a:r>
              <a:rPr lang="sl-SI" sz="2000" dirty="0"/>
              <a:t>Navedemo samo prvega avtorja in kratico et.al., ki pomeni </a:t>
            </a:r>
            <a:r>
              <a:rPr lang="sl-SI" sz="2000" i="1" dirty="0"/>
              <a:t>in drugi </a:t>
            </a:r>
            <a:r>
              <a:rPr lang="sl-SI" sz="2000" dirty="0"/>
              <a:t>ali pa ne zapišemo nobenega avtorja.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sz="2400" b="1" dirty="0"/>
              <a:t>PRIMERA:</a:t>
            </a:r>
          </a:p>
          <a:p>
            <a:pPr marL="0" indent="0">
              <a:buNone/>
            </a:pPr>
            <a:r>
              <a:rPr lang="sl-SI" sz="2400" b="1" dirty="0"/>
              <a:t>Cajhen, N. et.al. Slovenščina za vsak dan 7. Samostojni delovni zvezek za slovenščino v 7. razredu osnovne šole, 1. del. Ljubljana: Rokus </a:t>
            </a:r>
            <a:r>
              <a:rPr lang="sl-SI" sz="2400" b="1" dirty="0" err="1"/>
              <a:t>Klett</a:t>
            </a:r>
            <a:r>
              <a:rPr lang="sl-SI" sz="2400" b="1" dirty="0"/>
              <a:t>, 2018.</a:t>
            </a:r>
          </a:p>
          <a:p>
            <a:pPr marL="0" indent="0">
              <a:buNone/>
            </a:pPr>
            <a:endParaRPr lang="sl-SI" sz="2400" b="1" dirty="0"/>
          </a:p>
          <a:p>
            <a:pPr marL="0" indent="0">
              <a:buNone/>
            </a:pPr>
            <a:r>
              <a:rPr lang="sl-SI" sz="2400" b="1" dirty="0"/>
              <a:t>Enciklopedija svetovne geografije. Ljubljana: Pisanica, 1997.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463145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B3D0703-FC31-4828-8471-5EC805C7D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4000" dirty="0"/>
              <a:t>ČLANEK IZ SERIJSKE PUBLIKACIJE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4F7BFB5D-1F13-4D85-BFBB-6D9B9ADF6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086" y="2160589"/>
            <a:ext cx="9806609" cy="3880773"/>
          </a:xfrm>
        </p:spPr>
        <p:txBody>
          <a:bodyPr/>
          <a:lstStyle/>
          <a:p>
            <a:r>
              <a:rPr lang="sl-SI" sz="2000" dirty="0"/>
              <a:t>Elementi: </a:t>
            </a:r>
          </a:p>
          <a:p>
            <a:pPr marL="0" indent="0">
              <a:buNone/>
            </a:pPr>
            <a:r>
              <a:rPr lang="sl-SI" sz="2000" dirty="0"/>
              <a:t>avtor(ji), naslov članka, naslov serijske publikacije, letnik, letnica, številka in strani članka.</a:t>
            </a:r>
          </a:p>
          <a:p>
            <a:pPr marL="0" indent="0">
              <a:buNone/>
            </a:pPr>
            <a:endParaRPr lang="sl-SI" sz="2400" dirty="0"/>
          </a:p>
          <a:p>
            <a:pPr marL="0" indent="0">
              <a:buNone/>
            </a:pPr>
            <a:r>
              <a:rPr lang="sl-SI" sz="2400" b="1" dirty="0"/>
              <a:t>PRIMER:</a:t>
            </a:r>
          </a:p>
          <a:p>
            <a:pPr marL="0" indent="0">
              <a:buNone/>
            </a:pPr>
            <a:r>
              <a:rPr lang="sl-SI" sz="2400" b="1" dirty="0" err="1"/>
              <a:t>Ciglenečki</a:t>
            </a:r>
            <a:r>
              <a:rPr lang="sl-SI" sz="2400" b="1" dirty="0"/>
              <a:t>, S. Naselbine v skalnih zavetjih. </a:t>
            </a:r>
            <a:r>
              <a:rPr lang="sl-SI" sz="2400" b="1" dirty="0" err="1"/>
              <a:t>Gea</a:t>
            </a:r>
            <a:r>
              <a:rPr lang="sl-SI" sz="2400" b="1" dirty="0"/>
              <a:t>. 2002, 10, 14–25.</a:t>
            </a:r>
          </a:p>
        </p:txBody>
      </p:sp>
    </p:spTree>
    <p:extLst>
      <p:ext uri="{BB962C8B-B14F-4D97-AF65-F5344CB8AC3E}">
        <p14:creationId xmlns:p14="http://schemas.microsoft.com/office/powerpoint/2010/main" val="3482554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3738A4C-AF94-432C-8213-A0EE6B706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4000" b="1" dirty="0"/>
              <a:t>SPLETNA STRAN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8B2219E-3809-4EFF-B976-77816D3823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l-SI" dirty="0"/>
              <a:t>Navajanje elektronskih virov je enako kot za tiskane vire, le da se na koncu doda celoten internetni naslov objave in v oklepaju datum uporabe dokumenta. </a:t>
            </a:r>
          </a:p>
          <a:p>
            <a:pPr algn="just"/>
            <a:r>
              <a:rPr lang="sl-SI" dirty="0"/>
              <a:t>Elementi: avtor, če je znan, naslov, datum nastanka dokumenta, URL naslov, datum, ko smo dokument uporabili.</a:t>
            </a:r>
          </a:p>
          <a:p>
            <a:pPr algn="just"/>
            <a:endParaRPr lang="sl-SI" dirty="0"/>
          </a:p>
          <a:p>
            <a:pPr algn="just"/>
            <a:r>
              <a:rPr lang="sl-SI" sz="2400" b="1" dirty="0"/>
              <a:t>PRIMER</a:t>
            </a:r>
            <a:r>
              <a:rPr lang="sl-SI" sz="2400" dirty="0"/>
              <a:t>:</a:t>
            </a:r>
          </a:p>
          <a:p>
            <a:pPr marL="0" indent="0" algn="just">
              <a:buNone/>
            </a:pPr>
            <a:r>
              <a:rPr lang="sl-SI" sz="2400" dirty="0"/>
              <a:t>Podkrižnik, M. Ko imamo vsi istega sovražnika. Delo. 22. 3. 2020. Dostop: </a:t>
            </a:r>
            <a:r>
              <a:rPr lang="sl-SI" sz="2400" dirty="0">
                <a:solidFill>
                  <a:srgbClr val="99CA3C"/>
                </a:solidFill>
              </a:rPr>
              <a:t>https://www.delo.si/novice/svet/ko-imamo-vsi-istega-sovraznika-291651.html </a:t>
            </a:r>
            <a:r>
              <a:rPr lang="sl-SI" sz="2400" dirty="0">
                <a:solidFill>
                  <a:schemeClr val="tx1"/>
                </a:solidFill>
              </a:rPr>
              <a:t>(22. 3. 2020).</a:t>
            </a:r>
          </a:p>
        </p:txBody>
      </p:sp>
    </p:spTree>
    <p:extLst>
      <p:ext uri="{BB962C8B-B14F-4D97-AF65-F5344CB8AC3E}">
        <p14:creationId xmlns:p14="http://schemas.microsoft.com/office/powerpoint/2010/main" val="2935757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b="1" dirty="0" smtClean="0"/>
              <a:t>UREDITEV VIROV PO ABECEDI PRIIMKOV AVTORJEV</a:t>
            </a:r>
            <a:endParaRPr lang="sl-SI" b="1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b="1" dirty="0" smtClean="0"/>
              <a:t>Cajhen</a:t>
            </a:r>
            <a:r>
              <a:rPr lang="sl-SI" b="1" dirty="0"/>
              <a:t>, N. et.al. Slovenščina za vsak dan 7. Samostojni delovni zvezek za slovenščino v 7. razredu osnovne šole, 1. del. Ljubljana: Rokus </a:t>
            </a:r>
            <a:r>
              <a:rPr lang="sl-SI" b="1" dirty="0" err="1"/>
              <a:t>Klett</a:t>
            </a:r>
            <a:r>
              <a:rPr lang="sl-SI" b="1" dirty="0"/>
              <a:t>, 2018</a:t>
            </a:r>
            <a:r>
              <a:rPr lang="sl-SI" b="1" dirty="0" smtClean="0"/>
              <a:t>.</a:t>
            </a:r>
          </a:p>
          <a:p>
            <a:pPr marL="0" indent="0">
              <a:buNone/>
            </a:pPr>
            <a:r>
              <a:rPr lang="sl-SI" b="1" dirty="0" err="1"/>
              <a:t>Ciglenečki</a:t>
            </a:r>
            <a:r>
              <a:rPr lang="sl-SI" b="1" dirty="0"/>
              <a:t>, S. Naselbine v skalnih zavetjih. </a:t>
            </a:r>
            <a:r>
              <a:rPr lang="sl-SI" b="1" dirty="0" err="1"/>
              <a:t>Gea</a:t>
            </a:r>
            <a:r>
              <a:rPr lang="sl-SI" b="1" dirty="0"/>
              <a:t>. 2002, 10, 14–25</a:t>
            </a:r>
            <a:r>
              <a:rPr lang="sl-SI" b="1" dirty="0" smtClean="0"/>
              <a:t>.</a:t>
            </a:r>
          </a:p>
          <a:p>
            <a:pPr marL="0" indent="0">
              <a:buNone/>
            </a:pPr>
            <a:r>
              <a:rPr lang="sl-SI" b="1" dirty="0" smtClean="0"/>
              <a:t>Krese </a:t>
            </a:r>
            <a:r>
              <a:rPr lang="sl-SI" b="1" dirty="0"/>
              <a:t>M., Simić, Z. 100 travniških rastlin. Ljubljana: Tehniška založba Slovenije, 2005</a:t>
            </a:r>
            <a:r>
              <a:rPr lang="sl-SI" b="1" dirty="0" smtClean="0"/>
              <a:t>.</a:t>
            </a:r>
          </a:p>
          <a:p>
            <a:pPr marL="0" indent="0">
              <a:buNone/>
            </a:pPr>
            <a:r>
              <a:rPr lang="sl-SI" b="1" dirty="0"/>
              <a:t>Mušič, J. Zgodbe o Prešernu. Ljubljana: Mladika, 2005.</a:t>
            </a:r>
          </a:p>
          <a:p>
            <a:pPr marL="0" indent="0">
              <a:buNone/>
            </a:pPr>
            <a:r>
              <a:rPr lang="sl-SI" dirty="0" smtClean="0"/>
              <a:t>Podkrižnik</a:t>
            </a:r>
            <a:r>
              <a:rPr lang="sl-SI" dirty="0"/>
              <a:t>, M. Ko imamo vsi istega sovražnika. Delo. 22. 3. 2020. Dostop: </a:t>
            </a:r>
            <a:r>
              <a:rPr lang="sl-SI" dirty="0">
                <a:solidFill>
                  <a:srgbClr val="99CA3C"/>
                </a:solidFill>
              </a:rPr>
              <a:t>https://www.delo.si/novice/svet/ko-imamo-vsi-istega-sovraznika-291651.html </a:t>
            </a:r>
            <a:r>
              <a:rPr lang="sl-SI" dirty="0">
                <a:solidFill>
                  <a:schemeClr val="tx1"/>
                </a:solidFill>
              </a:rPr>
              <a:t>(22. 3. 2020).</a:t>
            </a:r>
          </a:p>
          <a:p>
            <a:pPr marL="0" indent="0">
              <a:buNone/>
            </a:pPr>
            <a:endParaRPr lang="sl-SI" b="1" dirty="0"/>
          </a:p>
          <a:p>
            <a:pPr marL="0" indent="0">
              <a:buNone/>
            </a:pPr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130371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B8F473B-C112-40C6-AE3F-1AAAA3FB1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4000" b="1" dirty="0"/>
              <a:t>ZAKLJUČEK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4583FB4-E898-4B4F-B7EB-0BFB21C5C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394318" cy="3880773"/>
          </a:xfrm>
        </p:spPr>
        <p:txBody>
          <a:bodyPr>
            <a:normAutofit/>
          </a:bodyPr>
          <a:lstStyle/>
          <a:p>
            <a:r>
              <a:rPr lang="sl-SI" sz="2400" dirty="0"/>
              <a:t>Pravilnih načinov navajanja virov je več. Tu opisani način velja za OŠ Beltinci.</a:t>
            </a:r>
          </a:p>
          <a:p>
            <a:endParaRPr lang="sl-SI" sz="2400" dirty="0"/>
          </a:p>
          <a:p>
            <a:r>
              <a:rPr lang="sl-SI" sz="2400" dirty="0"/>
              <a:t>V primeru težav lahko vedno poiščeš pomoč knjižničarke. </a:t>
            </a:r>
            <a:r>
              <a:rPr lang="sl-SI" sz="2400" dirty="0">
                <a:sym typeface="Wingdings" panose="05000000000000000000" pitchFamily="2" charset="2"/>
              </a:rPr>
              <a:t> </a:t>
            </a:r>
            <a:endParaRPr lang="sl-SI" sz="2400" dirty="0"/>
          </a:p>
        </p:txBody>
      </p:sp>
    </p:spTree>
    <p:extLst>
      <p:ext uri="{BB962C8B-B14F-4D97-AF65-F5344CB8AC3E}">
        <p14:creationId xmlns:p14="http://schemas.microsoft.com/office/powerpoint/2010/main" val="1698754471"/>
      </p:ext>
    </p:extLst>
  </p:cSld>
  <p:clrMapOvr>
    <a:masterClrMapping/>
  </p:clrMapOvr>
</p:sld>
</file>

<file path=ppt/theme/theme1.xml><?xml version="1.0" encoding="utf-8"?>
<a:theme xmlns:a="http://schemas.openxmlformats.org/drawingml/2006/main" name="Gladk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365</TotalTime>
  <Words>516</Words>
  <Application>Microsoft Office PowerPoint</Application>
  <PresentationFormat>Širokozaslonsko</PresentationFormat>
  <Paragraphs>57</Paragraphs>
  <Slides>9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4" baseType="lpstr">
      <vt:lpstr>Arial</vt:lpstr>
      <vt:lpstr>Trebuchet MS</vt:lpstr>
      <vt:lpstr>Wingdings</vt:lpstr>
      <vt:lpstr>Wingdings 3</vt:lpstr>
      <vt:lpstr>Gladko</vt:lpstr>
      <vt:lpstr>NAVAJANJE VIROV IN LITERATURE</vt:lpstr>
      <vt:lpstr>ZAKAJ?</vt:lpstr>
      <vt:lpstr>KNJIGA Z ENIM AVTORJEM</vt:lpstr>
      <vt:lpstr>KNJIGA Z DVEMA AVTORJEMA</vt:lpstr>
      <vt:lpstr>KNJIGA S TREMI ALI Z VEČ AVTORJI (enciklopedija,leksikon, slovar)</vt:lpstr>
      <vt:lpstr>ČLANEK IZ SERIJSKE PUBLIKACIJE</vt:lpstr>
      <vt:lpstr>SPLETNA STRAN</vt:lpstr>
      <vt:lpstr>UREDITEV VIROV PO ABECEDI PRIIMKOV AVTORJEV</vt:lpstr>
      <vt:lpstr>ZAKLJUČEK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NAVAJANJE VIROV IN LITERATURE</dc:title>
  <dc:creator>Lavra</dc:creator>
  <cp:lastModifiedBy>Uporabnik</cp:lastModifiedBy>
  <cp:revision>20</cp:revision>
  <dcterms:created xsi:type="dcterms:W3CDTF">2020-03-22T11:55:18Z</dcterms:created>
  <dcterms:modified xsi:type="dcterms:W3CDTF">2024-12-16T06:35:57Z</dcterms:modified>
</cp:coreProperties>
</file>